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custom-properties" Target="docProps/custom.xml"/><Relationship Id="rId2" Type="http://schemas.openxmlformats.org/officeDocument/2006/relationships/officeDocument" Target="ppt/presentation.xml"/><Relationship Id="rId1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13716000" cx="24377650"/>
  <p:notesSz cx="6858000" cy="9144000"/>
  <p:embeddedFontLst>
    <p:embeddedFont>
      <p:font typeface="Source Sans Pro Light"/>
      <p:regular r:id="rId17"/>
      <p:bold r:id="rId18"/>
      <p:italic r:id="rId19"/>
      <p:boldItalic r:id="rId20"/>
    </p:embeddedFont>
    <p:embeddedFont>
      <p:font typeface="Source Sans Pro"/>
      <p:regular r:id="rId21"/>
      <p:bold r:id="rId22"/>
      <p:italic r:id="rId23"/>
      <p:boldItalic r:id="rId24"/>
    </p:embeddedFont>
    <p:embeddedFont>
      <p:font typeface="Century Gothic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281">
          <p15:clr>
            <a:srgbClr val="A4A3A4"/>
          </p15:clr>
        </p15:guide>
        <p15:guide id="2" orient="horz" pos="4547">
          <p15:clr>
            <a:srgbClr val="A4A3A4"/>
          </p15:clr>
        </p15:guide>
        <p15:guide id="3" pos="7678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9" roundtripDataSignature="AMtx7mgRaBbYK51Q9/yPj1TwKofa7TDu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E5522B3-2579-4861-9E96-A997460DF276}">
  <a:tblStyle styleId="{FE5522B3-2579-4861-9E96-A997460DF2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281" orient="horz"/>
        <p:guide pos="4547" orient="horz"/>
        <p:guide pos="7678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CenturyGothic-bold.fntdata"/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font" Target="fonts/SourceSansProLight-bold.fntdata"/><Relationship Id="rId21" Type="http://schemas.openxmlformats.org/officeDocument/2006/relationships/font" Target="fonts/SourceSansPro-regular.fntdata"/><Relationship Id="rId3" Type="http://schemas.openxmlformats.org/officeDocument/2006/relationships/presProps" Target="presProps.xml"/><Relationship Id="rId25" Type="http://schemas.openxmlformats.org/officeDocument/2006/relationships/font" Target="fonts/CenturyGothic-regular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SourceSansProLight-regular.fntdata"/><Relationship Id="rId20" Type="http://schemas.openxmlformats.org/officeDocument/2006/relationships/font" Target="fonts/SourceSansProLight-boldItalic.fntdata"/><Relationship Id="rId2" Type="http://schemas.openxmlformats.org/officeDocument/2006/relationships/viewProps" Target="viewProps.xml"/><Relationship Id="rId29" Type="http://customschemas.google.com/relationships/presentationmetadata" Target="metadata"/><Relationship Id="rId16" Type="http://schemas.openxmlformats.org/officeDocument/2006/relationships/slide" Target="slides/slide10.xml"/><Relationship Id="rId24" Type="http://schemas.openxmlformats.org/officeDocument/2006/relationships/font" Target="fonts/SourceSansPro-boldItalic.fntdata"/><Relationship Id="rId1" Type="http://schemas.openxmlformats.org/officeDocument/2006/relationships/theme" Target="theme/theme2.xml"/><Relationship Id="rId6" Type="http://schemas.openxmlformats.org/officeDocument/2006/relationships/notesMaster" Target="notesMasters/notesMaster1.xml"/><Relationship Id="rId11" Type="http://schemas.openxmlformats.org/officeDocument/2006/relationships/slide" Target="slides/slide5.xml"/><Relationship Id="rId32" Type="http://schemas.openxmlformats.org/officeDocument/2006/relationships/customXml" Target="../customXml/item3.xml"/><Relationship Id="rId23" Type="http://schemas.openxmlformats.org/officeDocument/2006/relationships/font" Target="fonts/SourceSansPro-italic.fntdata"/><Relationship Id="rId28" Type="http://schemas.openxmlformats.org/officeDocument/2006/relationships/font" Target="fonts/CenturyGothic-boldItalic.fntdata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font" Target="fonts/SourceSansProLight-italic.fntdata"/><Relationship Id="rId31" Type="http://schemas.openxmlformats.org/officeDocument/2006/relationships/customXml" Target="../customXml/item2.xml"/><Relationship Id="rId22" Type="http://schemas.openxmlformats.org/officeDocument/2006/relationships/font" Target="fonts/SourceSansPro-bold.fntdata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7" Type="http://schemas.openxmlformats.org/officeDocument/2006/relationships/font" Target="fonts/CenturyGothic-italic.fntdata"/><Relationship Id="rId14" Type="http://schemas.openxmlformats.org/officeDocument/2006/relationships/slide" Target="slides/slide8.xml"/><Relationship Id="rId30" Type="http://schemas.openxmlformats.org/officeDocument/2006/relationships/customXml" Target="../customXml/item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05a2266d45_0_8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05a2266d4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205a2266d45_0_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61eb558ad0_0_26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161eb558ad0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161eb558ad0_0_2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05a2266d45_0_4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205a2266d4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g205a2266d45_0_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05a2266d45_0_1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205a2266d4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g205a2266d45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5a2266d45_0_3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205a2266d4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g205a2266d45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05a2266d45_0_2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205a2266d4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g205a2266d45_0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bd95d7e95_0_2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13bd95d7e9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g13bd95d7e95_0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1eb558ad0_0_23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161eb558ad0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g161eb558ad0_0_2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61eb558ad0_0_24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161eb558ad0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161eb558ad0_0_2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5a2266d45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205a2266d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205a2266d45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type="title"/>
          </p:nvPr>
        </p:nvSpPr>
        <p:spPr>
          <a:xfrm>
            <a:off x="1679140" y="914400"/>
            <a:ext cx="7862426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8C"/>
              </a:buClr>
              <a:buSzPts val="6398"/>
              <a:buFont typeface="Century Gothic"/>
              <a:buNone/>
              <a:defRPr sz="639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" type="body"/>
          </p:nvPr>
        </p:nvSpPr>
        <p:spPr>
          <a:xfrm>
            <a:off x="10363677" y="1974851"/>
            <a:ext cx="12341185" cy="974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634873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6398"/>
              <a:buChar char="•"/>
              <a:defRPr sz="6398"/>
            </a:lvl1pPr>
            <a:lvl2pPr indent="-584136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599"/>
              <a:buChar char="•"/>
              <a:defRPr sz="5599"/>
            </a:lvl2pPr>
            <a:lvl3pPr indent="-533336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Char char="•"/>
              <a:defRPr sz="4799"/>
            </a:lvl3pPr>
            <a:lvl4pPr indent="-482536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3999"/>
            </a:lvl4pPr>
            <a:lvl5pPr indent="-482536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3999"/>
            </a:lvl5pPr>
            <a:lvl6pPr indent="-482536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3999"/>
            </a:lvl6pPr>
            <a:lvl7pPr indent="-482536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3999"/>
            </a:lvl7pPr>
            <a:lvl8pPr indent="-482536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3999"/>
            </a:lvl8pPr>
            <a:lvl9pPr indent="-482536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3999"/>
            </a:lvl9pPr>
          </a:lstStyle>
          <a:p/>
        </p:txBody>
      </p:sp>
      <p:sp>
        <p:nvSpPr>
          <p:cNvPr id="18" name="Google Shape;18;p27"/>
          <p:cNvSpPr txBox="1"/>
          <p:nvPr>
            <p:ph idx="2" type="body"/>
          </p:nvPr>
        </p:nvSpPr>
        <p:spPr>
          <a:xfrm>
            <a:off x="1679140" y="4114800"/>
            <a:ext cx="7862426" cy="7623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3199"/>
              <a:buNone/>
              <a:defRPr sz="3199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99"/>
              <a:buNone/>
              <a:defRPr sz="2799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sz="2399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1675964" y="3651250"/>
            <a:ext cx="10360501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12341185" y="3651250"/>
            <a:ext cx="10360501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7"/>
          <p:cNvSpPr txBox="1"/>
          <p:nvPr>
            <p:ph type="title"/>
          </p:nvPr>
        </p:nvSpPr>
        <p:spPr>
          <a:xfrm>
            <a:off x="1679139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7"/>
          <p:cNvSpPr txBox="1"/>
          <p:nvPr>
            <p:ph idx="1" type="body"/>
          </p:nvPr>
        </p:nvSpPr>
        <p:spPr>
          <a:xfrm>
            <a:off x="1679139" y="3362326"/>
            <a:ext cx="10312888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4799"/>
              <a:buNone/>
              <a:defRPr b="1" sz="4799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None/>
              <a:defRPr b="1" sz="3999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None/>
              <a:defRPr b="1" sz="3599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b="1" sz="3199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b="1" sz="3199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b="1" sz="3199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b="1" sz="3199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b="1" sz="3199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b="1" sz="3199"/>
            </a:lvl9pPr>
          </a:lstStyle>
          <a:p/>
        </p:txBody>
      </p:sp>
      <p:sp>
        <p:nvSpPr>
          <p:cNvPr id="47" name="Google Shape;47;p37"/>
          <p:cNvSpPr txBox="1"/>
          <p:nvPr>
            <p:ph idx="2" type="body"/>
          </p:nvPr>
        </p:nvSpPr>
        <p:spPr>
          <a:xfrm>
            <a:off x="1679139" y="5010150"/>
            <a:ext cx="10312888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7"/>
          <p:cNvSpPr txBox="1"/>
          <p:nvPr>
            <p:ph idx="3" type="body"/>
          </p:nvPr>
        </p:nvSpPr>
        <p:spPr>
          <a:xfrm>
            <a:off x="12341186" y="3362326"/>
            <a:ext cx="10363676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4799"/>
              <a:buNone/>
              <a:defRPr b="1" sz="4799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None/>
              <a:defRPr b="1" sz="3999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None/>
              <a:defRPr b="1" sz="3599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b="1" sz="3199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b="1" sz="3199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b="1" sz="3199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b="1" sz="3199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b="1" sz="3199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b="1" sz="3199"/>
            </a:lvl9pPr>
          </a:lstStyle>
          <a:p/>
        </p:txBody>
      </p:sp>
      <p:sp>
        <p:nvSpPr>
          <p:cNvPr id="49" name="Google Shape;49;p37"/>
          <p:cNvSpPr txBox="1"/>
          <p:nvPr>
            <p:ph idx="4" type="body"/>
          </p:nvPr>
        </p:nvSpPr>
        <p:spPr>
          <a:xfrm>
            <a:off x="12341186" y="5010150"/>
            <a:ext cx="10363676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8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9"/>
          <p:cNvSpPr txBox="1"/>
          <p:nvPr>
            <p:ph type="title"/>
          </p:nvPr>
        </p:nvSpPr>
        <p:spPr>
          <a:xfrm>
            <a:off x="1679140" y="914400"/>
            <a:ext cx="7862426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8C"/>
              </a:buClr>
              <a:buSzPts val="6398"/>
              <a:buFont typeface="Century Gothic"/>
              <a:buNone/>
              <a:defRPr sz="639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9"/>
          <p:cNvSpPr/>
          <p:nvPr>
            <p:ph idx="2" type="pic"/>
          </p:nvPr>
        </p:nvSpPr>
        <p:spPr>
          <a:xfrm>
            <a:off x="10363677" y="1974851"/>
            <a:ext cx="12341185" cy="974725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39"/>
          <p:cNvSpPr txBox="1"/>
          <p:nvPr>
            <p:ph idx="1" type="body"/>
          </p:nvPr>
        </p:nvSpPr>
        <p:spPr>
          <a:xfrm>
            <a:off x="1679140" y="4114800"/>
            <a:ext cx="7862426" cy="7623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3199"/>
              <a:buNone/>
              <a:defRPr sz="3199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99"/>
              <a:buNone/>
              <a:defRPr sz="2799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sz="2399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0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0"/>
          <p:cNvSpPr txBox="1"/>
          <p:nvPr>
            <p:ph idx="1" type="body"/>
          </p:nvPr>
        </p:nvSpPr>
        <p:spPr>
          <a:xfrm rot="5400000">
            <a:off x="7837488" y="-2510273"/>
            <a:ext cx="8702676" cy="21025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1"/>
          <p:cNvSpPr txBox="1"/>
          <p:nvPr>
            <p:ph type="title"/>
          </p:nvPr>
        </p:nvSpPr>
        <p:spPr>
          <a:xfrm rot="5400000">
            <a:off x="14261634" y="3913873"/>
            <a:ext cx="11623676" cy="5256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1"/>
          <p:cNvSpPr txBox="1"/>
          <p:nvPr>
            <p:ph idx="1" type="body"/>
          </p:nvPr>
        </p:nvSpPr>
        <p:spPr>
          <a:xfrm rot="5400000">
            <a:off x="3596411" y="-1190198"/>
            <a:ext cx="11623676" cy="15464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objetos">
  <p:cSld name="1_Título y objeto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5599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IMAGE/VIDEO">
  <p:cSld name="TITRE ET IMAGE/VIDEO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1218883" y="3200403"/>
            <a:ext cx="21939885" cy="9051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33336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9A9A9C"/>
              </a:buClr>
              <a:buSzPts val="4799"/>
              <a:buChar char="•"/>
              <a:defRPr sz="4799">
                <a:solidFill>
                  <a:srgbClr val="9A9A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536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39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82536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39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82536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39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82536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39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0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 blanco" showMasterSp="0">
  <p:cSld name="1_En blanco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2"/>
          <p:cNvSpPr txBox="1"/>
          <p:nvPr>
            <p:ph type="title"/>
          </p:nvPr>
        </p:nvSpPr>
        <p:spPr>
          <a:xfrm>
            <a:off x="1663267" y="3419477"/>
            <a:ext cx="21025723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8C"/>
              </a:buClr>
              <a:buSzPts val="11997"/>
              <a:buFont typeface="Century Gothic"/>
              <a:buNone/>
              <a:defRPr sz="1199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2"/>
          <p:cNvSpPr txBox="1"/>
          <p:nvPr>
            <p:ph idx="1" type="body"/>
          </p:nvPr>
        </p:nvSpPr>
        <p:spPr>
          <a:xfrm>
            <a:off x="1663267" y="9178927"/>
            <a:ext cx="21025723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799"/>
              <a:buNone/>
              <a:defRPr sz="4799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999"/>
              <a:buNone/>
              <a:defRPr sz="3999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599"/>
              <a:buNone/>
              <a:defRPr sz="3599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3199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3199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3199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3199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3199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3199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3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3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4"/>
          <p:cNvSpPr txBox="1"/>
          <p:nvPr>
            <p:ph type="ctrTitle"/>
          </p:nvPr>
        </p:nvSpPr>
        <p:spPr>
          <a:xfrm>
            <a:off x="3047206" y="2244726"/>
            <a:ext cx="18283238" cy="477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8C"/>
              </a:buClr>
              <a:buSzPts val="11997"/>
              <a:buFont typeface="Century Gothic"/>
              <a:buNone/>
              <a:defRPr sz="1199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4"/>
          <p:cNvSpPr txBox="1"/>
          <p:nvPr>
            <p:ph idx="1" type="subTitle"/>
          </p:nvPr>
        </p:nvSpPr>
        <p:spPr>
          <a:xfrm>
            <a:off x="3047206" y="7204076"/>
            <a:ext cx="18283238" cy="3311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4799"/>
              <a:buNone/>
              <a:defRPr sz="4799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None/>
              <a:defRPr sz="3999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None/>
              <a:defRPr sz="3599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3199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3199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3199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3199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3199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3199"/>
            </a:lvl9pPr>
          </a:lstStyle>
          <a:p/>
        </p:txBody>
      </p:sp>
      <p:sp>
        <p:nvSpPr>
          <p:cNvPr id="37" name="Google Shape;37;p34"/>
          <p:cNvSpPr txBox="1"/>
          <p:nvPr>
            <p:ph idx="11" type="ftr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5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8C"/>
              </a:buClr>
              <a:buSzPts val="8798"/>
              <a:buFont typeface="Century Gothic"/>
              <a:buNone/>
              <a:defRPr b="0" i="0" sz="8798" u="none" cap="none" strike="noStrike">
                <a:solidFill>
                  <a:srgbClr val="00338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136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5599"/>
              <a:buFont typeface="Arial"/>
              <a:buChar char="•"/>
              <a:defRPr b="0" i="0" sz="5599" u="none" cap="none" strike="noStrike">
                <a:solidFill>
                  <a:srgbClr val="00338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533336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Char char="•"/>
              <a:defRPr b="0" i="0" sz="479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482536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Char char="•"/>
              <a:defRPr b="0" i="0" sz="399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457136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457136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26"/>
          <p:cNvSpPr/>
          <p:nvPr/>
        </p:nvSpPr>
        <p:spPr>
          <a:xfrm>
            <a:off x="23466200" y="12810742"/>
            <a:ext cx="604837" cy="603250"/>
          </a:xfrm>
          <a:prstGeom prst="ellipse">
            <a:avLst/>
          </a:prstGeom>
          <a:solidFill>
            <a:srgbClr val="003399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" name="Google Shape;13;p26"/>
          <p:cNvSpPr txBox="1"/>
          <p:nvPr/>
        </p:nvSpPr>
        <p:spPr>
          <a:xfrm>
            <a:off x="23457123" y="12909167"/>
            <a:ext cx="605527" cy="400061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00" spcFirstLastPara="1" rIns="137100" wrap="square" tIns="685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fld id="{00000000-1234-1234-1234-123412341234}" type="slidenum">
              <a:rPr b="0" i="0" lang="es-ES" sz="17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‹#›</a:t>
            </a:fld>
            <a:endParaRPr b="0" i="0" sz="21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4" name="Google Shape;14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" y="12353925"/>
            <a:ext cx="3249341" cy="12096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g205a2266d45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77650" cy="1381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61eb558ad0_0_263"/>
          <p:cNvSpPr/>
          <p:nvPr/>
        </p:nvSpPr>
        <p:spPr>
          <a:xfrm>
            <a:off x="921625" y="1018050"/>
            <a:ext cx="2316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lang="es-ES" sz="6600">
                <a:solidFill>
                  <a:srgbClr val="0033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Questions ?</a:t>
            </a:r>
            <a:endParaRPr b="1" i="0" sz="6600" u="none" cap="none" strike="noStrike">
              <a:solidFill>
                <a:srgbClr val="0033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0" name="Google Shape;150;g161eb558ad0_0_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25" y="2781675"/>
            <a:ext cx="7787325" cy="90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5a2266d45_0_46"/>
          <p:cNvSpPr/>
          <p:nvPr/>
        </p:nvSpPr>
        <p:spPr>
          <a:xfrm>
            <a:off x="921625" y="1018050"/>
            <a:ext cx="2316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lang="es-ES" sz="6600">
                <a:solidFill>
                  <a:srgbClr val="0033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Participants</a:t>
            </a:r>
            <a:endParaRPr b="1" i="0" sz="6600" u="none" cap="none" strike="noStrike">
              <a:solidFill>
                <a:srgbClr val="0033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74" name="Google Shape;74;g205a2266d45_0_46"/>
          <p:cNvGraphicFramePr/>
          <p:nvPr/>
        </p:nvGraphicFramePr>
        <p:xfrm>
          <a:off x="4068913" y="358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{FE5522B3-2579-4861-9E96-A997460DF276}</a:tableStyleId>
              </a:tblPr>
              <a:tblGrid>
                <a:gridCol w="6090600"/>
                <a:gridCol w="6090600"/>
                <a:gridCol w="6090600"/>
              </a:tblGrid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MBD </a:t>
                      </a:r>
                      <a:r>
                        <a:rPr b="1"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(Oct 22)</a:t>
                      </a:r>
                      <a:endParaRPr b="1"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MCSBT SEPT 22</a:t>
                      </a:r>
                      <a:endParaRPr b="1"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6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BBADBA</a:t>
                      </a:r>
                      <a:endParaRPr b="1" sz="26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dk2"/>
                    </a:solidFill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Green Machine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Asan Dopollos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404 Team Not Found 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Bayes Dynamics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Big Data Bandits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Daemons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Cobras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Predictive Bits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BDBA</a:t>
                      </a:r>
                      <a:endParaRPr b="1"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solidFill>
                      <a:srgbClr val="C27BA0"/>
                    </a:solidFill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Data Miners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MCSBT &amp; MBD OCT 22</a:t>
                      </a:r>
                      <a:endParaRPr b="1"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DataCrew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Datalgo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Zapata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GreenTech Solutions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Datavors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MBD PT 22</a:t>
                      </a:r>
                      <a:endParaRPr b="1"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PLEDBA</a:t>
                      </a:r>
                      <a:endParaRPr b="1"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Exoticos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Bio-AI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Datatouille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GreenBeans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Tech4Planet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Rayo Avellano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6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BCSAI</a:t>
                      </a:r>
                      <a:endParaRPr b="1" sz="26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Team lebanon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Bayes Genes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Carbon Cutters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Climate Crusaders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Wildnovation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GLM^2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XGreenBoosters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mate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Eco(femme)ly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Respect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5" name="Google Shape;75;g205a2266d45_0_46"/>
          <p:cNvSpPr txBox="1"/>
          <p:nvPr/>
        </p:nvSpPr>
        <p:spPr>
          <a:xfrm>
            <a:off x="7444125" y="2207825"/>
            <a:ext cx="14692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500">
                <a:latin typeface="Century Gothic"/>
                <a:ea typeface="Century Gothic"/>
                <a:cs typeface="Century Gothic"/>
                <a:sym typeface="Century Gothic"/>
              </a:rPr>
              <a:t>138 students, 30 teams, 8 programs</a:t>
            </a:r>
            <a:endParaRPr b="1" sz="4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5a2266d45_0_19"/>
          <p:cNvSpPr/>
          <p:nvPr/>
        </p:nvSpPr>
        <p:spPr>
          <a:xfrm>
            <a:off x="921625" y="1018050"/>
            <a:ext cx="2316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lang="es-ES" sz="6600">
                <a:solidFill>
                  <a:srgbClr val="0033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problem (Phase 1)</a:t>
            </a:r>
            <a:endParaRPr b="1" i="0" sz="6600" u="none" cap="none" strike="noStrike">
              <a:solidFill>
                <a:srgbClr val="0033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g205a2266d45_0_19"/>
          <p:cNvSpPr txBox="1"/>
          <p:nvPr/>
        </p:nvSpPr>
        <p:spPr>
          <a:xfrm>
            <a:off x="1583600" y="3544725"/>
            <a:ext cx="12601200" cy="73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entury Gothic"/>
              <a:buAutoNum type="arabicPeriod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Predict failure/incidence on a gas pipe network: </a:t>
            </a:r>
            <a:r>
              <a:rPr b="1" lang="es-ES" sz="3600">
                <a:latin typeface="Century Gothic"/>
                <a:ea typeface="Century Gothic"/>
                <a:cs typeface="Century Gothic"/>
                <a:sym typeface="Century Gothic"/>
              </a:rPr>
              <a:t>binary classification.</a:t>
            </a:r>
            <a:endParaRPr b="1"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600"/>
              <a:buFont typeface="Century Gothic"/>
              <a:buAutoNum type="arabicPeriod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Training data includes both characteristics of each pipe (~10 variables) and previous inspections on the network, including severity of the damage found.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600"/>
              <a:buFont typeface="Century Gothic"/>
              <a:buAutoNum type="arabicPeriod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You are given inspections on the pipe network up to the end of 2020 (around 6.5 million rows)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600"/>
              <a:buFont typeface="Century Gothic"/>
              <a:buAutoNum type="arabicPeriod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You are required to predict incidences on the revisions that took place in 2021 and 2022 </a:t>
            </a:r>
            <a:b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(around 900K rows, one for each pipe)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600"/>
              <a:buFont typeface="Century Gothic"/>
              <a:buAutoNum type="arabicPeriod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Predictions will be scored with the AUC metric</a:t>
            </a:r>
            <a:b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(area under the ROC curve)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3" name="Google Shape;83;g205a2266d45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1875" y="5178052"/>
            <a:ext cx="8484450" cy="51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205a2266d45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21000" y="3131388"/>
            <a:ext cx="4049250" cy="15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05a2266d45_0_33"/>
          <p:cNvSpPr/>
          <p:nvPr/>
        </p:nvSpPr>
        <p:spPr>
          <a:xfrm>
            <a:off x="921625" y="1018050"/>
            <a:ext cx="2316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lang="es-ES" sz="6600">
                <a:solidFill>
                  <a:srgbClr val="0033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problem (Phase 2)</a:t>
            </a:r>
            <a:endParaRPr b="1" i="0" sz="6600" u="none" cap="none" strike="noStrike">
              <a:solidFill>
                <a:srgbClr val="0033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" name="Google Shape;91;g205a2266d45_0_33"/>
          <p:cNvSpPr txBox="1"/>
          <p:nvPr/>
        </p:nvSpPr>
        <p:spPr>
          <a:xfrm>
            <a:off x="1329600" y="3544725"/>
            <a:ext cx="12601200" cy="7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entury Gothic"/>
              <a:buAutoNum type="arabicPeriod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Use your prediction model trained on data to devise an </a:t>
            </a:r>
            <a:r>
              <a:rPr b="1" lang="es-ES" sz="3600">
                <a:latin typeface="Century Gothic"/>
                <a:ea typeface="Century Gothic"/>
                <a:cs typeface="Century Gothic"/>
                <a:sym typeface="Century Gothic"/>
              </a:rPr>
              <a:t>inspection strategy</a:t>
            </a: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 for the gas company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600"/>
              <a:buFont typeface="Century Gothic"/>
              <a:buAutoNum type="arabicPeriod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Try to model how much your inspection strategy can contribute to: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600"/>
              <a:buFont typeface="Century Gothic"/>
              <a:buAutoNum type="romanLcPeriod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reduce operational costs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600"/>
              <a:buFont typeface="Century Gothic"/>
              <a:buAutoNum type="romanLcPeriod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reduce carbon footprint</a:t>
            </a:r>
            <a:b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(avoid gas to be released into the atmosphere)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600"/>
              <a:buFont typeface="Century Gothic"/>
              <a:buAutoNum type="romanLcPeriod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improve efficiency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600"/>
              <a:buFont typeface="Century Gothic"/>
              <a:buAutoNum type="arabicPeriod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Support your proposed strategy with evidence based in data.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600"/>
              <a:buFont typeface="Century Gothic"/>
              <a:buAutoNum type="arabicPeriod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Be creative, ask for information you might not have, do extra research, etc.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2" name="Google Shape;92;g205a2266d45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8600" y="3799238"/>
            <a:ext cx="8769949" cy="582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5a2266d45_0_25"/>
          <p:cNvSpPr/>
          <p:nvPr/>
        </p:nvSpPr>
        <p:spPr>
          <a:xfrm>
            <a:off x="921625" y="1018050"/>
            <a:ext cx="2316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lang="es-ES" sz="6600">
                <a:solidFill>
                  <a:srgbClr val="0033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spicy stuff</a:t>
            </a:r>
            <a:endParaRPr b="1" i="0" sz="6600" u="none" cap="none" strike="noStrike">
              <a:solidFill>
                <a:srgbClr val="0033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g205a2266d45_0_25"/>
          <p:cNvSpPr txBox="1"/>
          <p:nvPr/>
        </p:nvSpPr>
        <p:spPr>
          <a:xfrm>
            <a:off x="1759475" y="3670425"/>
            <a:ext cx="18084000" cy="7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Century Gothic"/>
              <a:buChar char="●"/>
            </a:pPr>
            <a:r>
              <a:rPr lang="es-ES" sz="3400"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b="1" lang="es-ES" sz="3400">
                <a:latin typeface="Century Gothic"/>
                <a:ea typeface="Century Gothic"/>
                <a:cs typeface="Century Gothic"/>
                <a:sym typeface="Century Gothic"/>
              </a:rPr>
              <a:t>very large dataset</a:t>
            </a:r>
            <a:r>
              <a:rPr lang="es-ES" sz="3400"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44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400"/>
              <a:buFont typeface="Century Gothic"/>
              <a:buChar char="○"/>
            </a:pPr>
            <a:r>
              <a:rPr lang="es-ES" sz="3400">
                <a:latin typeface="Century Gothic"/>
                <a:ea typeface="Century Gothic"/>
                <a:cs typeface="Century Gothic"/>
                <a:sym typeface="Century Gothic"/>
              </a:rPr>
              <a:t>1.4 million pipes</a:t>
            </a:r>
            <a:endParaRPr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44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400"/>
              <a:buFont typeface="Century Gothic"/>
              <a:buChar char="○"/>
            </a:pPr>
            <a:r>
              <a:rPr lang="es-ES" sz="3400">
                <a:latin typeface="Century Gothic"/>
                <a:ea typeface="Century Gothic"/>
                <a:cs typeface="Century Gothic"/>
                <a:sym typeface="Century Gothic"/>
              </a:rPr>
              <a:t>7 million inspections</a:t>
            </a:r>
            <a:endParaRPr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44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400"/>
              <a:buFont typeface="Century Gothic"/>
              <a:buChar char="●"/>
            </a:pPr>
            <a:r>
              <a:rPr b="1" lang="es-ES" sz="3400">
                <a:latin typeface="Century Gothic"/>
                <a:ea typeface="Century Gothic"/>
                <a:cs typeface="Century Gothic"/>
                <a:sym typeface="Century Gothic"/>
              </a:rPr>
              <a:t>Highly imbalanced classes </a:t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44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400"/>
              <a:buFont typeface="Century Gothic"/>
              <a:buChar char="○"/>
            </a:pPr>
            <a:r>
              <a:rPr lang="es-ES" sz="3400">
                <a:latin typeface="Century Gothic"/>
                <a:ea typeface="Century Gothic"/>
                <a:cs typeface="Century Gothic"/>
                <a:sym typeface="Century Gothic"/>
              </a:rPr>
              <a:t>incidences occur 1-2 times every 1000 inspections.</a:t>
            </a:r>
            <a:endParaRPr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44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400"/>
              <a:buFont typeface="Century Gothic"/>
              <a:buChar char="●"/>
            </a:pPr>
            <a:r>
              <a:rPr b="1" lang="es-ES" sz="3400">
                <a:latin typeface="Century Gothic"/>
                <a:ea typeface="Century Gothic"/>
                <a:cs typeface="Century Gothic"/>
                <a:sym typeface="Century Gothic"/>
              </a:rPr>
              <a:t>Categorical features with many values</a:t>
            </a:r>
            <a:r>
              <a:rPr lang="es-ES" sz="34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44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400"/>
              <a:buFont typeface="Century Gothic"/>
              <a:buChar char="○"/>
            </a:pPr>
            <a:r>
              <a:rPr lang="es-ES" sz="3400">
                <a:latin typeface="Century Gothic"/>
                <a:ea typeface="Century Gothic"/>
                <a:cs typeface="Century Gothic"/>
                <a:sym typeface="Century Gothic"/>
              </a:rPr>
              <a:t>e.g. “town” has  +2,000 levels (number of different towns in Spain)</a:t>
            </a:r>
            <a:endParaRPr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44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400"/>
              <a:buFont typeface="Century Gothic"/>
              <a:buChar char="●"/>
            </a:pPr>
            <a:r>
              <a:rPr b="1" lang="es-ES" sz="3400">
                <a:latin typeface="Century Gothic"/>
                <a:ea typeface="Century Gothic"/>
                <a:cs typeface="Century Gothic"/>
                <a:sym typeface="Century Gothic"/>
              </a:rPr>
              <a:t>Feature engineering</a:t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44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400"/>
              <a:buFont typeface="Century Gothic"/>
              <a:buChar char="○"/>
            </a:pPr>
            <a:r>
              <a:rPr lang="es-ES" sz="3400">
                <a:latin typeface="Century Gothic"/>
                <a:ea typeface="Century Gothic"/>
                <a:cs typeface="Century Gothic"/>
                <a:sym typeface="Century Gothic"/>
              </a:rPr>
              <a:t>You’ll need to be creative to think of predictive features for each pipe based on the dataset of previous inspections</a:t>
            </a:r>
            <a:endParaRPr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44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400"/>
              <a:buFont typeface="Century Gothic"/>
              <a:buChar char="●"/>
            </a:pPr>
            <a:r>
              <a:rPr lang="es-ES" sz="3400">
                <a:latin typeface="Century Gothic"/>
                <a:ea typeface="Century Gothic"/>
                <a:cs typeface="Century Gothic"/>
                <a:sym typeface="Century Gothic"/>
              </a:rPr>
              <a:t>Face </a:t>
            </a:r>
            <a:r>
              <a:rPr b="1" lang="es-ES" sz="3400">
                <a:latin typeface="Century Gothic"/>
                <a:ea typeface="Century Gothic"/>
                <a:cs typeface="Century Gothic"/>
                <a:sym typeface="Century Gothic"/>
              </a:rPr>
              <a:t>memory issues</a:t>
            </a:r>
            <a:r>
              <a:rPr lang="es-ES" sz="340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1" lang="es-ES" sz="3400">
                <a:latin typeface="Century Gothic"/>
                <a:ea typeface="Century Gothic"/>
                <a:cs typeface="Century Gothic"/>
                <a:sym typeface="Century Gothic"/>
              </a:rPr>
              <a:t>sparse data</a:t>
            </a:r>
            <a:r>
              <a:rPr lang="es-ES" sz="340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1" lang="es-ES" sz="3400">
                <a:latin typeface="Century Gothic"/>
                <a:ea typeface="Century Gothic"/>
                <a:cs typeface="Century Gothic"/>
                <a:sym typeface="Century Gothic"/>
              </a:rPr>
              <a:t>computational tractability</a:t>
            </a:r>
            <a:r>
              <a:rPr lang="es-ES" sz="3400">
                <a:latin typeface="Century Gothic"/>
                <a:ea typeface="Century Gothic"/>
                <a:cs typeface="Century Gothic"/>
                <a:sym typeface="Century Gothic"/>
              </a:rPr>
              <a:t>, etc.</a:t>
            </a:r>
            <a:endParaRPr sz="3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0" name="Google Shape;100;g205a2266d45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2075" y="1100750"/>
            <a:ext cx="7031325" cy="580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bd95d7e95_0_21"/>
          <p:cNvSpPr/>
          <p:nvPr/>
        </p:nvSpPr>
        <p:spPr>
          <a:xfrm>
            <a:off x="921625" y="1018050"/>
            <a:ext cx="2316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lang="es-ES" sz="6600">
                <a:solidFill>
                  <a:srgbClr val="0033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Evaluation criteria</a:t>
            </a:r>
            <a:endParaRPr b="1" i="0" sz="6600" u="none" cap="none" strike="noStrike">
              <a:solidFill>
                <a:srgbClr val="0033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g13bd95d7e95_0_21"/>
          <p:cNvSpPr/>
          <p:nvPr/>
        </p:nvSpPr>
        <p:spPr>
          <a:xfrm>
            <a:off x="12669800" y="3876450"/>
            <a:ext cx="9717600" cy="5963100"/>
          </a:xfrm>
          <a:prstGeom prst="ellipse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13bd95d7e95_0_21"/>
          <p:cNvSpPr/>
          <p:nvPr/>
        </p:nvSpPr>
        <p:spPr>
          <a:xfrm>
            <a:off x="2375475" y="3962300"/>
            <a:ext cx="9914100" cy="6119400"/>
          </a:xfrm>
          <a:prstGeom prst="ellipse">
            <a:avLst/>
          </a:prstGeom>
          <a:noFill/>
          <a:ln cap="flat" cmpd="sng" w="762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13bd95d7e95_0_21"/>
          <p:cNvSpPr txBox="1"/>
          <p:nvPr/>
        </p:nvSpPr>
        <p:spPr>
          <a:xfrm>
            <a:off x="5962575" y="4951150"/>
            <a:ext cx="4553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s-ES" sz="38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Technical</a:t>
            </a:r>
            <a:endParaRPr b="1" i="0" sz="3800" u="none" cap="none" strike="noStrike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Google Shape;110;g13bd95d7e95_0_21"/>
          <p:cNvSpPr txBox="1"/>
          <p:nvPr/>
        </p:nvSpPr>
        <p:spPr>
          <a:xfrm>
            <a:off x="14609275" y="5590025"/>
            <a:ext cx="72534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700">
                <a:latin typeface="Century Gothic"/>
                <a:ea typeface="Century Gothic"/>
                <a:cs typeface="Century Gothic"/>
                <a:sym typeface="Century Gothic"/>
              </a:rPr>
              <a:t>Efficient data storytelling</a:t>
            </a:r>
            <a:endParaRPr sz="3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700">
                <a:latin typeface="Century Gothic"/>
                <a:ea typeface="Century Gothic"/>
                <a:cs typeface="Century Gothic"/>
                <a:sym typeface="Century Gothic"/>
              </a:rPr>
              <a:t>New Insights</a:t>
            </a:r>
            <a:endParaRPr sz="3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700">
                <a:latin typeface="Century Gothic"/>
                <a:ea typeface="Century Gothic"/>
                <a:cs typeface="Century Gothic"/>
                <a:sym typeface="Century Gothic"/>
              </a:rPr>
              <a:t>Strategy modeling</a:t>
            </a:r>
            <a:endParaRPr sz="3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700">
                <a:latin typeface="Century Gothic"/>
                <a:ea typeface="Century Gothic"/>
                <a:cs typeface="Century Gothic"/>
                <a:sym typeface="Century Gothic"/>
              </a:rPr>
              <a:t>Asking the right questions</a:t>
            </a:r>
            <a:endParaRPr sz="3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700">
                <a:latin typeface="Century Gothic"/>
                <a:ea typeface="Century Gothic"/>
                <a:cs typeface="Century Gothic"/>
                <a:sym typeface="Century Gothic"/>
              </a:rPr>
              <a:t>Pitch clarity</a:t>
            </a:r>
            <a:endParaRPr sz="3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" name="Google Shape;111;g13bd95d7e95_0_21"/>
          <p:cNvSpPr txBox="1"/>
          <p:nvPr/>
        </p:nvSpPr>
        <p:spPr>
          <a:xfrm>
            <a:off x="16547550" y="4569325"/>
            <a:ext cx="2509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s-ES" sz="3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</a:t>
            </a:r>
            <a:endParaRPr b="1" i="0" sz="38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g13bd95d7e95_0_21"/>
          <p:cNvSpPr txBox="1"/>
          <p:nvPr/>
        </p:nvSpPr>
        <p:spPr>
          <a:xfrm>
            <a:off x="3967650" y="6017225"/>
            <a:ext cx="72534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700">
                <a:latin typeface="Century Gothic"/>
                <a:ea typeface="Century Gothic"/>
                <a:cs typeface="Century Gothic"/>
                <a:sym typeface="Century Gothic"/>
              </a:rPr>
              <a:t>Data wrangling</a:t>
            </a:r>
            <a:endParaRPr sz="3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700">
                <a:latin typeface="Century Gothic"/>
                <a:ea typeface="Century Gothic"/>
                <a:cs typeface="Century Gothic"/>
                <a:sym typeface="Century Gothic"/>
              </a:rPr>
              <a:t>Exploratory data analysis</a:t>
            </a:r>
            <a:endParaRPr sz="3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700">
                <a:latin typeface="Century Gothic"/>
                <a:ea typeface="Century Gothic"/>
                <a:cs typeface="Century Gothic"/>
                <a:sym typeface="Century Gothic"/>
              </a:rPr>
              <a:t>Feature engineering</a:t>
            </a:r>
            <a:endParaRPr sz="3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ES" sz="3700">
                <a:latin typeface="Century Gothic"/>
                <a:ea typeface="Century Gothic"/>
                <a:cs typeface="Century Gothic"/>
                <a:sym typeface="Century Gothic"/>
              </a:rPr>
              <a:t>Model performance metrics</a:t>
            </a:r>
            <a:endParaRPr b="1" sz="3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61eb558ad0_0_236"/>
          <p:cNvSpPr/>
          <p:nvPr/>
        </p:nvSpPr>
        <p:spPr>
          <a:xfrm>
            <a:off x="921625" y="1018050"/>
            <a:ext cx="2316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lang="es-ES" sz="6600">
                <a:solidFill>
                  <a:srgbClr val="0033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Timeline and deliverables</a:t>
            </a:r>
            <a:endParaRPr b="1" i="0" sz="6600" u="none" cap="none" strike="noStrike">
              <a:solidFill>
                <a:srgbClr val="0033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9" name="Google Shape;119;g161eb558ad0_0_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4075" y="3300145"/>
            <a:ext cx="11587050" cy="651136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61eb558ad0_0_236"/>
          <p:cNvSpPr/>
          <p:nvPr/>
        </p:nvSpPr>
        <p:spPr>
          <a:xfrm>
            <a:off x="11455375" y="5433450"/>
            <a:ext cx="12172500" cy="4629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161eb558ad0_0_236"/>
          <p:cNvSpPr txBox="1"/>
          <p:nvPr/>
        </p:nvSpPr>
        <p:spPr>
          <a:xfrm>
            <a:off x="1387225" y="3468050"/>
            <a:ext cx="9476100" cy="7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By </a:t>
            </a:r>
            <a:r>
              <a:rPr lang="es-ES" sz="3600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Feb 24th</a:t>
            </a: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 your team will be required to hand in: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600"/>
              <a:buFont typeface="Century Gothic"/>
              <a:buChar char="●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your </a:t>
            </a:r>
            <a:r>
              <a:rPr b="1" lang="es-ES" sz="3600">
                <a:latin typeface="Century Gothic"/>
                <a:ea typeface="Century Gothic"/>
                <a:cs typeface="Century Gothic"/>
                <a:sym typeface="Century Gothic"/>
              </a:rPr>
              <a:t>notebooks</a:t>
            </a: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 with EDA, feature engineering, model training and results</a:t>
            </a:r>
            <a:b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(conveniently explained in comments)</a:t>
            </a:r>
            <a:b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</a:b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entury Gothic"/>
              <a:buChar char="●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An </a:t>
            </a:r>
            <a:r>
              <a:rPr b="1" lang="es-ES" sz="3600">
                <a:latin typeface="Century Gothic"/>
                <a:ea typeface="Century Gothic"/>
                <a:cs typeface="Century Gothic"/>
                <a:sym typeface="Century Gothic"/>
              </a:rPr>
              <a:t>executive summary (3-5 pages) </a:t>
            </a: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describing your inspection strategy and its economic &amp; environmental impact </a:t>
            </a:r>
            <a:b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(you can support the report with graphs in appendices, if needed)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Google Shape;122;g161eb558ad0_0_236"/>
          <p:cNvSpPr txBox="1"/>
          <p:nvPr/>
        </p:nvSpPr>
        <p:spPr>
          <a:xfrm>
            <a:off x="1863725" y="11215050"/>
            <a:ext cx="2065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entury Gothic"/>
              <a:buChar char="●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Finalists announced on </a:t>
            </a:r>
            <a:r>
              <a:rPr lang="es-ES" sz="3600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Feb 27th</a:t>
            </a: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: 3 extra days to prepare your pitches for </a:t>
            </a:r>
            <a:r>
              <a:rPr lang="es-ES" sz="3600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Mar 2nd</a:t>
            </a:r>
            <a:endParaRPr sz="3600"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61eb558ad0_0_242"/>
          <p:cNvSpPr/>
          <p:nvPr/>
        </p:nvSpPr>
        <p:spPr>
          <a:xfrm>
            <a:off x="921625" y="1018050"/>
            <a:ext cx="2316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lang="es-ES" sz="6600">
                <a:solidFill>
                  <a:srgbClr val="0033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Tips</a:t>
            </a:r>
            <a:endParaRPr b="1" i="0" sz="6600" u="none" cap="none" strike="noStrike">
              <a:solidFill>
                <a:srgbClr val="0033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9" name="Google Shape;129;g161eb558ad0_0_242"/>
          <p:cNvSpPr txBox="1"/>
          <p:nvPr/>
        </p:nvSpPr>
        <p:spPr>
          <a:xfrm>
            <a:off x="2306575" y="2678400"/>
            <a:ext cx="18084000" cy="9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8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Century Gothic"/>
              <a:buChar char="●"/>
            </a:pPr>
            <a:r>
              <a:rPr b="1" lang="es-ES" sz="4100">
                <a:latin typeface="Century Gothic"/>
                <a:ea typeface="Century Gothic"/>
                <a:cs typeface="Century Gothic"/>
                <a:sym typeface="Century Gothic"/>
              </a:rPr>
              <a:t>Structure your team according to expertise</a:t>
            </a:r>
            <a:endParaRPr b="1" sz="4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88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Century Gothic"/>
              <a:buChar char="○"/>
            </a:pPr>
            <a:r>
              <a:rPr lang="es-ES" sz="4100">
                <a:latin typeface="Century Gothic"/>
                <a:ea typeface="Century Gothic"/>
                <a:cs typeface="Century Gothic"/>
                <a:sym typeface="Century Gothic"/>
              </a:rPr>
              <a:t>Work in parallel on Phase 1 and Phase 2</a:t>
            </a:r>
            <a:endParaRPr sz="4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88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Century Gothic"/>
              <a:buChar char="○"/>
            </a:pPr>
            <a:r>
              <a:rPr lang="es-ES" sz="4100">
                <a:latin typeface="Century Gothic"/>
                <a:ea typeface="Century Gothic"/>
                <a:cs typeface="Century Gothic"/>
                <a:sym typeface="Century Gothic"/>
              </a:rPr>
              <a:t>Leadership and organization </a:t>
            </a:r>
            <a:br>
              <a:rPr lang="es-ES" sz="4100">
                <a:latin typeface="Century Gothic"/>
                <a:ea typeface="Century Gothic"/>
                <a:cs typeface="Century Gothic"/>
                <a:sym typeface="Century Gothic"/>
              </a:rPr>
            </a:br>
            <a:endParaRPr sz="4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88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Century Gothic"/>
              <a:buChar char="●"/>
            </a:pPr>
            <a:r>
              <a:rPr b="1" lang="es-ES" sz="4100">
                <a:latin typeface="Century Gothic"/>
                <a:ea typeface="Century Gothic"/>
                <a:cs typeface="Century Gothic"/>
                <a:sym typeface="Century Gothic"/>
              </a:rPr>
              <a:t>Keep your motivation high !</a:t>
            </a:r>
            <a:endParaRPr b="1" sz="4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88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Century Gothic"/>
              <a:buChar char="○"/>
            </a:pPr>
            <a:r>
              <a:rPr lang="es-ES" sz="4100">
                <a:latin typeface="Century Gothic"/>
                <a:ea typeface="Century Gothic"/>
                <a:cs typeface="Century Gothic"/>
                <a:sym typeface="Century Gothic"/>
              </a:rPr>
              <a:t>numbers matter, but ideas </a:t>
            </a:r>
            <a:r>
              <a:rPr lang="es-ES" sz="4100">
                <a:latin typeface="Century Gothic"/>
                <a:ea typeface="Century Gothic"/>
                <a:cs typeface="Century Gothic"/>
                <a:sym typeface="Century Gothic"/>
              </a:rPr>
              <a:t>matter</a:t>
            </a:r>
            <a:r>
              <a:rPr lang="es-ES" sz="4100">
                <a:latin typeface="Century Gothic"/>
                <a:ea typeface="Century Gothic"/>
                <a:cs typeface="Century Gothic"/>
                <a:sym typeface="Century Gothic"/>
              </a:rPr>
              <a:t> more</a:t>
            </a:r>
            <a:endParaRPr sz="4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88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Century Gothic"/>
              <a:buChar char="●"/>
            </a:pPr>
            <a:r>
              <a:rPr b="1" lang="es-ES" sz="4100">
                <a:latin typeface="Century Gothic"/>
                <a:ea typeface="Century Gothic"/>
                <a:cs typeface="Century Gothic"/>
                <a:sym typeface="Century Gothic"/>
              </a:rPr>
              <a:t>Start simple, then elaborate </a:t>
            </a:r>
            <a:endParaRPr b="1" sz="4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88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Century Gothic"/>
              <a:buChar char="○"/>
            </a:pPr>
            <a:r>
              <a:rPr lang="es-ES" sz="4100">
                <a:latin typeface="Century Gothic"/>
                <a:ea typeface="Century Gothic"/>
                <a:cs typeface="Century Gothic"/>
                <a:sym typeface="Century Gothic"/>
              </a:rPr>
              <a:t>Start with a plain vanilla model to set some benchmarks</a:t>
            </a:r>
            <a:endParaRPr sz="4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88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Century Gothic"/>
              <a:buChar char="○"/>
            </a:pPr>
            <a:r>
              <a:rPr lang="es-ES" sz="4100">
                <a:latin typeface="Century Gothic"/>
                <a:ea typeface="Century Gothic"/>
                <a:cs typeface="Century Gothic"/>
                <a:sym typeface="Century Gothic"/>
              </a:rPr>
              <a:t>Iterate the cycle and improve on different phases</a:t>
            </a:r>
            <a:endParaRPr sz="4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88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Century Gothic"/>
              <a:buChar char="●"/>
            </a:pPr>
            <a:r>
              <a:rPr b="1" lang="es-ES" sz="4100">
                <a:latin typeface="Century Gothic"/>
                <a:ea typeface="Century Gothic"/>
                <a:cs typeface="Century Gothic"/>
                <a:sym typeface="Century Gothic"/>
              </a:rPr>
              <a:t>Use your mentoring sessions well</a:t>
            </a:r>
            <a:endParaRPr b="1" sz="4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88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Century Gothic"/>
              <a:buChar char="○"/>
            </a:pPr>
            <a:r>
              <a:rPr lang="es-ES" sz="4100">
                <a:latin typeface="Century Gothic"/>
                <a:ea typeface="Century Gothic"/>
                <a:cs typeface="Century Gothic"/>
                <a:sym typeface="Century Gothic"/>
              </a:rPr>
              <a:t>Prepare your questions for the mentors</a:t>
            </a:r>
            <a:endParaRPr sz="4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0" name="Google Shape;130;g161eb558ad0_0_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2475" y="2678411"/>
            <a:ext cx="8332925" cy="3482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5a2266d45_0_0"/>
          <p:cNvSpPr/>
          <p:nvPr/>
        </p:nvSpPr>
        <p:spPr>
          <a:xfrm>
            <a:off x="921625" y="1018050"/>
            <a:ext cx="2316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lang="es-ES" sz="6600">
                <a:solidFill>
                  <a:srgbClr val="0033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Mentors</a:t>
            </a:r>
            <a:endParaRPr b="1" i="0" sz="6600" u="none" cap="none" strike="noStrike">
              <a:solidFill>
                <a:srgbClr val="0033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7" name="Google Shape;137;g205a2266d4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1425" y="2000625"/>
            <a:ext cx="4302375" cy="51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205a2266d4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7825" y="2000625"/>
            <a:ext cx="4350950" cy="51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05a2266d45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1737" y="7709475"/>
            <a:ext cx="4153400" cy="53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205a2266d45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87125" y="7709463"/>
            <a:ext cx="4350950" cy="519953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1" name="Google Shape;141;g205a2266d45_0_0"/>
          <p:cNvGraphicFramePr/>
          <p:nvPr/>
        </p:nvGraphicFramePr>
        <p:xfrm>
          <a:off x="921625" y="547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{FE5522B3-2579-4861-9E96-A997460DF276}</a:tableStyleId>
              </a:tblPr>
              <a:tblGrid>
                <a:gridCol w="565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3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First Mentorship</a:t>
                      </a:r>
                      <a:endParaRPr b="1" sz="3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000">
                          <a:solidFill>
                            <a:srgbClr val="FF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Feb 13-14</a:t>
                      </a:r>
                      <a:endParaRPr sz="3000">
                        <a:solidFill>
                          <a:srgbClr val="FF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3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Second Mentorship</a:t>
                      </a:r>
                      <a:endParaRPr b="1" sz="3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000">
                          <a:solidFill>
                            <a:srgbClr val="FF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Feb 20-21</a:t>
                      </a:r>
                      <a:endParaRPr sz="3000">
                        <a:solidFill>
                          <a:srgbClr val="FF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42" name="Google Shape;142;g205a2266d45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87125" y="2022969"/>
            <a:ext cx="4302375" cy="5172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05a2266d45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31238" y="7709475"/>
            <a:ext cx="4469767" cy="51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e ed for sus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F03F2D8F6F094C8199DFEE1B338C8D" ma:contentTypeVersion="2" ma:contentTypeDescription="Create a new document." ma:contentTypeScope="" ma:versionID="48b5888929c1cb17f53ae5beead1f34d">
  <xsd:schema xmlns:xsd="http://www.w3.org/2001/XMLSchema" xmlns:xs="http://www.w3.org/2001/XMLSchema" xmlns:p="http://schemas.microsoft.com/office/2006/metadata/properties" xmlns:ns2="fe4ba1bb-3948-4f68-bbf0-8ac8c898a574" targetNamespace="http://schemas.microsoft.com/office/2006/metadata/properties" ma:root="true" ma:fieldsID="b985cc93812d711e2faeb080f236213e" ns2:_="">
    <xsd:import namespace="fe4ba1bb-3948-4f68-bbf0-8ac8c898a5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4ba1bb-3948-4f68-bbf0-8ac8c898a5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8ABB210-FD17-40F8-945F-A01D122E59EF}"/>
</file>

<file path=customXml/itemProps2.xml><?xml version="1.0" encoding="utf-8"?>
<ds:datastoreItem xmlns:ds="http://schemas.openxmlformats.org/officeDocument/2006/customXml" ds:itemID="{1831979C-2FEB-4548-A7F2-8D01D2A7C83C}"/>
</file>

<file path=customXml/itemProps3.xml><?xml version="1.0" encoding="utf-8"?>
<ds:datastoreItem xmlns:ds="http://schemas.openxmlformats.org/officeDocument/2006/customXml" ds:itemID="{40715CC8-4F6A-45D9-A4A4-EDD6527F8C4E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Isabela Alcazar</dc:creator>
  <dcterms:created xsi:type="dcterms:W3CDTF">2020-12-22T12:19:23Z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0x01010072F03F2D8F6F094C8199DFEE1B338C8D</vt:lpwstr>
  </property>
</Properties>
</file>